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6" r:id="rId2"/>
    <p:sldId id="262" r:id="rId3"/>
    <p:sldId id="300" r:id="rId4"/>
    <p:sldId id="287" r:id="rId5"/>
    <p:sldId id="299" r:id="rId6"/>
    <p:sldId id="285" r:id="rId7"/>
    <p:sldId id="288" r:id="rId8"/>
    <p:sldId id="291" r:id="rId9"/>
    <p:sldId id="290" r:id="rId10"/>
    <p:sldId id="270" r:id="rId11"/>
    <p:sldId id="272" r:id="rId12"/>
  </p:sldIdLst>
  <p:sldSz cx="12192000" cy="6858000"/>
  <p:notesSz cx="6858000" cy="9144000"/>
  <p:embeddedFontLst>
    <p:embeddedFont>
      <p:font typeface="Pretendard" panose="02000503000000020004" pitchFamily="2" charset="-127"/>
      <p:regular r:id="rId13"/>
      <p:bold r:id="rId14"/>
    </p:embeddedFont>
    <p:embeddedFont>
      <p:font typeface="Pretendard Black" panose="02000A03000000020004" pitchFamily="2" charset="-127"/>
      <p:bold r:id="rId15"/>
    </p:embeddedFont>
    <p:embeddedFont>
      <p:font typeface="Pretendard Light" panose="02000403000000020004" pitchFamily="2" charset="-127"/>
      <p:regular r:id="rId16"/>
    </p:embeddedFont>
    <p:embeddedFont>
      <p:font typeface="Pretendard Medium" panose="02000603000000020004" pitchFamily="2" charset="-127"/>
      <p:regular r:id="rId17"/>
    </p:embeddedFont>
    <p:embeddedFont>
      <p:font typeface="Pretendard SemiBold" panose="02000703000000020004" pitchFamily="2" charset="-127"/>
      <p:regular r:id="rId17"/>
      <p:bold r:id="rId17"/>
    </p:embeddedFont>
    <p:embeddedFont>
      <p:font typeface="Pretendard Thin" panose="02000203000000020004" pitchFamily="2" charset="-127"/>
      <p:regular r:id="rId18"/>
    </p:embeddedFont>
    <p:embeddedFont>
      <p:font typeface="Poppins" panose="00000500000000000000" pitchFamily="2" charset="0"/>
      <p:regular r:id="rId19"/>
      <p:bold r:id="rId20"/>
      <p:italic r:id="rId21"/>
      <p:boldItalic r:id="rId22"/>
    </p:embeddedFont>
  </p:embeddedFontLst>
  <p:defaultTextStyle>
    <a:defPPr>
      <a:defRPr lang="ko-Kore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EDC5"/>
    <a:srgbClr val="29EE46"/>
    <a:srgbClr val="039FFB"/>
    <a:srgbClr val="0452F9"/>
    <a:srgbClr val="E9B672"/>
    <a:srgbClr val="CAE4F2"/>
    <a:srgbClr val="CAC4F1"/>
    <a:srgbClr val="B7E1EE"/>
    <a:srgbClr val="F4D5E3"/>
    <a:srgbClr val="F0B6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637"/>
    <p:restoredTop sz="96327"/>
  </p:normalViewPr>
  <p:slideViewPr>
    <p:cSldViewPr snapToGrid="0" snapToObjects="1">
      <p:cViewPr varScale="1">
        <p:scale>
          <a:sx n="100" d="100"/>
          <a:sy n="100" d="100"/>
        </p:scale>
        <p:origin x="96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10.svg>
</file>

<file path=ppt/media/image11.png>
</file>

<file path=ppt/media/image12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5A198B-4FC8-EBD2-2F28-2DCC1CADD1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06DAFFA-0B61-F7A8-2DD7-E7BFF1A216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6503B4-B00F-1ABA-C392-DEEAD468D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11/25/2024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2E9877-192E-1A43-EDD6-DAC75F20B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72881E-9C2B-23EF-5A9D-F1B1DCDF3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647702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BEA1D7-5267-46A7-D0D4-545B30C24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0BE2AF2-CF11-3FDA-FCEA-C1E5BD9A8A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CB853B-35E7-5A9F-C721-4A0B75448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11/25/2024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603B20-C63F-3BC4-FB48-F8605FBC6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43B1AF-8C08-FDBB-80E7-45189716F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633958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4F18472-49AD-E635-86D0-E49D4414F0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999BBDA-BED9-7525-7F84-48044465BF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8AAB10-DE9D-3FDA-24FF-A4F30714E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11/25/2024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F7D7A8-C466-5A5D-A827-AED7E7E9A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3D875A-B28B-578C-126D-E43C4938C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581072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BD80CF-3A3C-9088-5E14-B7AD4E8D2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507C3F-E7F5-4007-DD97-A8062847C4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9F3C96-4128-6A65-8B07-CECCEE052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11/25/2024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2D5486-3F2D-0656-C4F3-2C691085F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210E2D-E3EA-2087-408E-821DAFE17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340139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7FFD04-AD99-AEF2-1558-547480817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176404-ACD4-BEB8-9AE3-94FBC2223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829906-D21C-AA4B-C09F-E3D10922A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11/25/2024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CA0E70-D696-4B7C-AC8F-376A53093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8C35D6-BCBB-05F7-EBEE-ECEF146B2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68113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CB84CF-65DC-F31F-6B71-DB2A33E64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582807-C39D-9041-E5B3-0263295667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BB37BE-1160-05B1-2E1B-1054522AF4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FA62EA-4B13-046A-6AB3-C06CD227D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11/25/2024</a:t>
            </a:fld>
            <a:endParaRPr kumimoji="1" lang="ko-Kore-US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B19BE7-3CE7-0A03-C7AB-38E2F73E6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7B712F-022C-B795-4DB1-77C27170C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3507498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F558AD-1422-DB35-BBD1-54F1E4A30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FDA688-29A9-7CAC-C537-7FA2E62B5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B6A5EEB-177F-C058-5AAA-31A6FF944B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6757B5-3068-3F20-5F3E-F626F26845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38EBE9-EB25-3BAB-D55D-71FF3E5CF4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61A2477-C0C8-17C9-8605-F156E539E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11/25/2024</a:t>
            </a:fld>
            <a:endParaRPr kumimoji="1" lang="ko-Kore-US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500EB06-C724-6D46-11B5-52AB85BA7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40B2423-6055-3F83-A9EF-4458E8F2A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274317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642FDA-0814-4B3A-D658-B9D6A734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60303B3-BCBC-BFC7-83D0-D6CFF0285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11/25/2024</a:t>
            </a:fld>
            <a:endParaRPr kumimoji="1" lang="ko-Kore-US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8EF8501-86DD-E4D2-933A-7A186A8FA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906D1FD-AE2A-52B1-52D1-2C3464023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1976259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44EEC61-DD5E-D5F2-B54C-9950DBB90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11/25/2024</a:t>
            </a:fld>
            <a:endParaRPr kumimoji="1" lang="ko-Kore-US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15D95B3-36DB-2324-6768-860AA8590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7AB9CB-1B1D-D907-FACF-633BEE257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1921300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505A68-58F5-83AC-3BD2-B40EBBEBC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8BF2F0-68DF-4FED-BE81-521DB5248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5391DC-25FD-CB95-B28E-6BD225AFD5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0E2310-4D3E-6213-8567-0196A894B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11/25/2024</a:t>
            </a:fld>
            <a:endParaRPr kumimoji="1" lang="ko-Kore-US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E791A2-A44A-78A0-FB3E-3CB198F69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0432F9-BCCA-29B4-CBB1-596313F99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3254604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1F5353-4EBD-A404-0769-68C3E6327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C3933E7-C367-94C6-E0C8-CC47D7DC2F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US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737921-20BD-C1D7-7591-103E9B28B2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CD2F81-33B8-030C-7BBA-B03645C9F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11/25/2024</a:t>
            </a:fld>
            <a:endParaRPr kumimoji="1" lang="ko-Kore-US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F604C7-EEB7-3331-3154-6303B9468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4B77C0-FFA7-DCAA-03DE-FA6677B17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53468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A64AA87-774D-1081-537A-EAB7D820D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BE4287-0634-F373-AC17-89936DFB4E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50D49F-E6FD-8965-6EA0-9AB8C8A0BD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6E65B-4D63-0246-8018-D7E9923E5A1F}" type="datetimeFigureOut">
              <a:rPr kumimoji="1" lang="ko-Kore-US" altLang="en-US" smtClean="0"/>
              <a:t>11/25/2024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CEBDE1-1501-9638-05F7-5664DE6462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DEDB5C-B1AB-B35E-1703-BE5F3077AC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252478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27CA05-9E5C-3269-E924-CC66D151BF51}"/>
              </a:ext>
            </a:extLst>
          </p:cNvPr>
          <p:cNvSpPr txBox="1"/>
          <p:nvPr/>
        </p:nvSpPr>
        <p:spPr>
          <a:xfrm>
            <a:off x="830317" y="4424855"/>
            <a:ext cx="37019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241124</a:t>
            </a:r>
            <a:r>
              <a:rPr kumimoji="1" lang="ko-KR" altLang="en-US" sz="3200" b="1" spc="-60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sz="1600" spc="-60" dirty="0">
                <a:solidFill>
                  <a:prstClr val="black"/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rPr>
              <a:t>deep </a:t>
            </a:r>
            <a:r>
              <a:rPr kumimoji="1" lang="en-US" altLang="ko-KR" sz="1600" spc="-60" dirty="0" err="1">
                <a:solidFill>
                  <a:prstClr val="black"/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rPr>
              <a:t>daiv</a:t>
            </a:r>
            <a:r>
              <a:rPr kumimoji="1" lang="en-US" altLang="ko-KR" sz="1600" spc="-60" dirty="0">
                <a:solidFill>
                  <a:prstClr val="black"/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rPr>
              <a:t>. </a:t>
            </a:r>
            <a:r>
              <a:rPr kumimoji="1" lang="ko-KR" altLang="en-US" sz="1600" spc="-60" dirty="0">
                <a:solidFill>
                  <a:prstClr val="black"/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rPr>
              <a:t>자율주행팀 미팅</a:t>
            </a:r>
            <a:endParaRPr kumimoji="1" lang="ko-Kore-US" altLang="en-US" sz="3200" b="1" spc="-60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ADBAB3-C7A8-CA92-FB7C-72B81CAE8892}"/>
              </a:ext>
            </a:extLst>
          </p:cNvPr>
          <p:cNvSpPr txBox="1"/>
          <p:nvPr/>
        </p:nvSpPr>
        <p:spPr>
          <a:xfrm>
            <a:off x="830317" y="5104223"/>
            <a:ext cx="2926122" cy="7937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pc="-6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자율주행</a:t>
            </a:r>
            <a:endParaRPr kumimoji="1" lang="en-US" altLang="ko-KR" spc="-60" dirty="0">
              <a:latin typeface="Pretendard Thin" panose="02000203000000020004" pitchFamily="2" charset="-127"/>
              <a:ea typeface="Pretendard Thin" panose="02000203000000020004" pitchFamily="2" charset="-127"/>
              <a:cs typeface="Pretendard Thin" panose="020002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400" spc="-60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DeepDrive</a:t>
            </a:r>
            <a:r>
              <a:rPr kumimoji="1" lang="ko-KR" altLang="en-US" sz="1400" spc="-6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 유진희 허주희 </a:t>
            </a:r>
            <a:r>
              <a:rPr kumimoji="1" lang="ko-KR" altLang="en-US" sz="1400" spc="-60" dirty="0" err="1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한채헌</a:t>
            </a:r>
            <a:r>
              <a:rPr kumimoji="1" lang="ko-KR" altLang="en-US" sz="1400" spc="-6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kumimoji="1" lang="ko-KR" altLang="en-US" sz="1400" b="1" spc="-6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윤성호</a:t>
            </a:r>
            <a:endParaRPr kumimoji="1" lang="en-US" altLang="ko-KR" b="1" spc="-6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CB1D864-4D03-E14D-2AF9-2981C75A01CD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91EDDCA-82C3-32FB-EC1C-21B656230576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9A8C7-346D-0BE7-0936-B8414AEC7DE8}"/>
              </a:ext>
            </a:extLst>
          </p:cNvPr>
          <p:cNvSpPr txBox="1"/>
          <p:nvPr/>
        </p:nvSpPr>
        <p:spPr>
          <a:xfrm>
            <a:off x="9726009" y="417249"/>
            <a:ext cx="21836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241124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</p:spTree>
    <p:extLst>
      <p:ext uri="{BB962C8B-B14F-4D97-AF65-F5344CB8AC3E}">
        <p14:creationId xmlns:p14="http://schemas.microsoft.com/office/powerpoint/2010/main" val="3322523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1A67AC-CB89-9BB4-15E4-3E41BD3F0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2D81370-32D1-80F8-4973-118A526E896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5095A3-DBC7-1BFA-2D09-AFF05A1204A4}"/>
              </a:ext>
            </a:extLst>
          </p:cNvPr>
          <p:cNvSpPr txBox="1"/>
          <p:nvPr/>
        </p:nvSpPr>
        <p:spPr>
          <a:xfrm>
            <a:off x="8156325" y="316961"/>
            <a:ext cx="4953920" cy="9248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R" sz="59500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2</a:t>
            </a:r>
            <a:endParaRPr kumimoji="1" lang="ko-KR" altLang="en-US" sz="59500" spc="-6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9BED69-D2DF-CACF-3F91-846F1C42F02D}"/>
              </a:ext>
            </a:extLst>
          </p:cNvPr>
          <p:cNvSpPr txBox="1"/>
          <p:nvPr/>
        </p:nvSpPr>
        <p:spPr>
          <a:xfrm>
            <a:off x="9676316" y="417249"/>
            <a:ext cx="22333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241124 </a:t>
            </a:r>
            <a:r>
              <a:rPr kumimoji="1" lang="ko-KR" altLang="en-US" sz="1600" b="1" dirty="0">
                <a:solidFill>
                  <a:schemeClr val="bg1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  <a:endParaRPr kumimoji="1" lang="ko-Kore-US" altLang="en-US" sz="16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67DC38-6F16-4ADD-D7C4-14CB64C1C9B1}"/>
              </a:ext>
            </a:extLst>
          </p:cNvPr>
          <p:cNvSpPr txBox="1"/>
          <p:nvPr/>
        </p:nvSpPr>
        <p:spPr>
          <a:xfrm>
            <a:off x="1080867" y="4375140"/>
            <a:ext cx="6024784" cy="934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en-US" altLang="ko-KR" sz="4800" b="1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Quantization</a:t>
            </a:r>
          </a:p>
        </p:txBody>
      </p:sp>
    </p:spTree>
    <p:extLst>
      <p:ext uri="{BB962C8B-B14F-4D97-AF65-F5344CB8AC3E}">
        <p14:creationId xmlns:p14="http://schemas.microsoft.com/office/powerpoint/2010/main" val="503593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A4EB2-6987-9EA9-C186-CE682BE96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04A80E5-53E4-2ACC-52A9-EB18434E2457}"/>
              </a:ext>
            </a:extLst>
          </p:cNvPr>
          <p:cNvSpPr txBox="1"/>
          <p:nvPr/>
        </p:nvSpPr>
        <p:spPr>
          <a:xfrm>
            <a:off x="880557" y="742224"/>
            <a:ext cx="18732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Quantization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EBA9A8-29F2-76EC-F0FE-F528C615ECC4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B0BDEA-68C0-0335-2C10-15CB4A613311}"/>
              </a:ext>
            </a:extLst>
          </p:cNvPr>
          <p:cNvSpPr txBox="1"/>
          <p:nvPr/>
        </p:nvSpPr>
        <p:spPr>
          <a:xfrm>
            <a:off x="880557" y="1267741"/>
            <a:ext cx="566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개념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AF0852-2A2C-DE9E-722E-8FE771506419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258262F-F5E5-6AE2-E3BB-BC5CFAA8A91C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E0EEF5-7A4A-B941-EA1A-D3429839CAC0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339AF4-1407-FDB8-D134-06DC61F66CA7}"/>
              </a:ext>
            </a:extLst>
          </p:cNvPr>
          <p:cNvSpPr txBox="1"/>
          <p:nvPr/>
        </p:nvSpPr>
        <p:spPr>
          <a:xfrm>
            <a:off x="880556" y="1705166"/>
            <a:ext cx="110290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FP32(Floating Point 32-bit) </a:t>
            </a:r>
            <a:r>
              <a:rPr kumimoji="1" lang="ko-KR" altLang="en-US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대신 </a:t>
            </a:r>
            <a:r>
              <a:rPr kumimoji="1" lang="en-US" altLang="ko-KR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INT8(8-bit Integer) </a:t>
            </a:r>
            <a:r>
              <a:rPr kumimoji="1" lang="ko-KR" altLang="en-US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또는 다른 </a:t>
            </a:r>
            <a:r>
              <a:rPr kumimoji="1" lang="ko-KR" altLang="en-US" sz="16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저비트</a:t>
            </a:r>
            <a:r>
              <a:rPr kumimoji="1" lang="ko-KR" altLang="en-US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표현</a:t>
            </a:r>
            <a:r>
              <a:rPr kumimoji="1" lang="en-US" altLang="ko-KR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kumimoji="1" lang="en-US" altLang="ko-KR" sz="16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고정소수점</a:t>
            </a:r>
            <a:r>
              <a:rPr kumimoji="1" lang="en-US" altLang="ko-KR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  <a:r>
              <a:rPr kumimoji="1" lang="ko-KR" altLang="en-US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으로 모델의 가중치 및 </a:t>
            </a:r>
            <a:r>
              <a:rPr kumimoji="1" lang="ko-KR" altLang="en-US" sz="16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활성값</a:t>
            </a:r>
            <a:r>
              <a:rPr kumimoji="1" lang="en-US" altLang="ko-KR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(activations)</a:t>
            </a:r>
            <a:r>
              <a:rPr kumimoji="1" lang="ko-KR" altLang="en-US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을 표현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BD18D8-697B-7593-F6BB-FC1E3AB24E08}"/>
              </a:ext>
            </a:extLst>
          </p:cNvPr>
          <p:cNvSpPr txBox="1"/>
          <p:nvPr/>
        </p:nvSpPr>
        <p:spPr>
          <a:xfrm>
            <a:off x="880557" y="2985638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메모리 사용량을 줄이고</a:t>
            </a:r>
            <a:r>
              <a:rPr kumimoji="1" lang="en-US" altLang="ko-KR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kumimoji="1" lang="ko-KR" altLang="en-US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연산 속도 크게 향상</a:t>
            </a:r>
            <a:endParaRPr kumimoji="1" lang="en-US" altLang="ko-KR" sz="16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DD9508A-2B6A-FDDD-F6F2-5BC507704966}"/>
              </a:ext>
            </a:extLst>
          </p:cNvPr>
          <p:cNvSpPr txBox="1"/>
          <p:nvPr/>
        </p:nvSpPr>
        <p:spPr>
          <a:xfrm>
            <a:off x="880557" y="2527217"/>
            <a:ext cx="566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장점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E59BB7-277F-8F68-9808-808AB3DA46A9}"/>
              </a:ext>
            </a:extLst>
          </p:cNvPr>
          <p:cNvSpPr txBox="1"/>
          <p:nvPr/>
        </p:nvSpPr>
        <p:spPr>
          <a:xfrm>
            <a:off x="880556" y="3936171"/>
            <a:ext cx="4272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Calibration : </a:t>
            </a:r>
            <a:r>
              <a:rPr kumimoji="1" lang="en-US" altLang="en-US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적절한</a:t>
            </a:r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 scaling </a:t>
            </a:r>
            <a:r>
              <a:rPr kumimoji="1" lang="en-US" altLang="en-US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factor를</a:t>
            </a:r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en-US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찾는</a:t>
            </a:r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en-US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과정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CA6818-3E97-3682-77D5-D8E143D8D6C3}"/>
              </a:ext>
            </a:extLst>
          </p:cNvPr>
          <p:cNvSpPr txBox="1"/>
          <p:nvPr/>
        </p:nvSpPr>
        <p:spPr>
          <a:xfrm>
            <a:off x="880555" y="4384713"/>
            <a:ext cx="643464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Step</a:t>
            </a:r>
            <a:r>
              <a:rPr kumimoji="1" lang="ko-KR" altLang="en-US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ko-KR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1.</a:t>
            </a:r>
            <a:r>
              <a:rPr kumimoji="1" lang="ko-KR" altLang="en-US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ko-KR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FP32 </a:t>
            </a:r>
            <a:r>
              <a:rPr kumimoji="1" lang="en-US" altLang="ko-KR" sz="16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출력값</a:t>
            </a:r>
            <a:r>
              <a:rPr kumimoji="1" lang="en-US" altLang="ko-KR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ko-KR" sz="16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측정</a:t>
            </a:r>
            <a:endParaRPr kumimoji="1" lang="en-US" altLang="ko-KR" sz="16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kumimoji="1" lang="en-US" altLang="ko-KR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Step 2. Threshold</a:t>
            </a:r>
            <a:r>
              <a:rPr kumimoji="1" lang="ko-KR" altLang="en-US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 설정해 </a:t>
            </a:r>
            <a:r>
              <a:rPr kumimoji="1" lang="en-US" altLang="ko-KR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Outlier </a:t>
            </a:r>
            <a:r>
              <a:rPr kumimoji="1" lang="en-US" altLang="ko-KR" sz="16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제거</a:t>
            </a:r>
            <a:endParaRPr kumimoji="1" lang="en-US" altLang="ko-KR" sz="16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kumimoji="1" lang="en-US" altLang="ko-KR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Step 3. INT8 </a:t>
            </a:r>
            <a:r>
              <a:rPr kumimoji="1" lang="ko-KR" altLang="en-US" sz="16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출력값</a:t>
            </a:r>
            <a:r>
              <a:rPr kumimoji="1" lang="ko-KR" altLang="en-US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측정</a:t>
            </a:r>
            <a:endParaRPr kumimoji="1" lang="en-US" altLang="ko-KR" sz="16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kumimoji="1" lang="en-US" altLang="ko-KR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Step 4. KL Divergence </a:t>
            </a:r>
            <a:r>
              <a:rPr kumimoji="1" lang="ko-KR" altLang="en-US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값 측정</a:t>
            </a:r>
            <a:endParaRPr kumimoji="1" lang="en-US" altLang="ko-KR" sz="16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kumimoji="1" lang="en-US" altLang="ko-KR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Step 5. Step 2 ~ 4</a:t>
            </a:r>
            <a:r>
              <a:rPr kumimoji="1" lang="ko-KR" altLang="en-US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 반복해서 </a:t>
            </a:r>
            <a:r>
              <a:rPr kumimoji="1" lang="en-US" altLang="ko-KR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KL Divergence </a:t>
            </a:r>
            <a:r>
              <a:rPr kumimoji="1" lang="en-US" altLang="ko-KR" sz="16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값이</a:t>
            </a:r>
            <a:r>
              <a:rPr kumimoji="1" lang="en-US" altLang="ko-KR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ko-KR" sz="16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최소인</a:t>
            </a:r>
            <a:r>
              <a:rPr kumimoji="1" lang="en-US" altLang="ko-KR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Threshold</a:t>
            </a:r>
            <a:r>
              <a:rPr kumimoji="1" lang="ko-KR" altLang="en-US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 탐색</a:t>
            </a:r>
            <a:endParaRPr kumimoji="1" lang="en-US" altLang="ko-KR" sz="16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kumimoji="1" lang="en-US" altLang="ko-KR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Step 6. Threshold</a:t>
            </a:r>
            <a:r>
              <a:rPr kumimoji="1" lang="ko-KR" altLang="en-US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 통해 </a:t>
            </a:r>
            <a:r>
              <a:rPr kumimoji="1" lang="en-US" altLang="ko-KR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scaling </a:t>
            </a:r>
            <a:r>
              <a:rPr kumimoji="1" lang="en-US" altLang="ko-KR" sz="16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facto를</a:t>
            </a:r>
            <a:r>
              <a:rPr kumimoji="1" lang="en-US" altLang="ko-KR" sz="16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ko-KR" sz="16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계산</a:t>
            </a:r>
            <a:endParaRPr kumimoji="1" lang="en-US" altLang="ko-KR" sz="16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A65E565D-A3F5-3CC8-D4E4-7DA626F0A1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605515"/>
            <a:ext cx="5715000" cy="162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02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E3CD7C8-B272-5602-DD6F-6C8836285E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C74374-EA70-5DB6-32A1-940F9F9B2B26}"/>
              </a:ext>
            </a:extLst>
          </p:cNvPr>
          <p:cNvSpPr txBox="1"/>
          <p:nvPr/>
        </p:nvSpPr>
        <p:spPr>
          <a:xfrm>
            <a:off x="8156325" y="316961"/>
            <a:ext cx="5542223" cy="9248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R" sz="59500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0</a:t>
            </a:r>
            <a:endParaRPr kumimoji="1" lang="ko-KR" altLang="en-US" sz="59500" spc="-6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DDA993-FBB2-9D04-5FF6-32E5DB5EF685}"/>
              </a:ext>
            </a:extLst>
          </p:cNvPr>
          <p:cNvSpPr txBox="1"/>
          <p:nvPr/>
        </p:nvSpPr>
        <p:spPr>
          <a:xfrm>
            <a:off x="9676316" y="417249"/>
            <a:ext cx="22333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241124 </a:t>
            </a:r>
            <a:r>
              <a:rPr kumimoji="1" lang="ko-KR" altLang="en-US" sz="1600" b="1" dirty="0">
                <a:solidFill>
                  <a:schemeClr val="bg1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  <a:endParaRPr kumimoji="1" lang="ko-Kore-US" altLang="en-US" sz="16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E7BD3C-073A-CBA0-D033-5BD2C9806AFB}"/>
              </a:ext>
            </a:extLst>
          </p:cNvPr>
          <p:cNvSpPr txBox="1"/>
          <p:nvPr/>
        </p:nvSpPr>
        <p:spPr>
          <a:xfrm>
            <a:off x="1080867" y="4375140"/>
            <a:ext cx="6024784" cy="934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en-US" altLang="ko-KR" sz="4800" b="1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2D Occupancy Map</a:t>
            </a:r>
          </a:p>
        </p:txBody>
      </p:sp>
    </p:spTree>
    <p:extLst>
      <p:ext uri="{BB962C8B-B14F-4D97-AF65-F5344CB8AC3E}">
        <p14:creationId xmlns:p14="http://schemas.microsoft.com/office/powerpoint/2010/main" val="422113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E2B4356-4D86-35BF-6F73-CF54EF3E247D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76AC6B-B308-3F99-0843-705B8C36E7D3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6F7202-3C9E-D960-3943-C85D4A143969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F3EC0A-75D5-7A20-B447-2B0374D40267}"/>
              </a:ext>
            </a:extLst>
          </p:cNvPr>
          <p:cNvSpPr txBox="1"/>
          <p:nvPr/>
        </p:nvSpPr>
        <p:spPr>
          <a:xfrm>
            <a:off x="880557" y="742224"/>
            <a:ext cx="28139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2D Occupancy Map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D43CFE-5F82-BBD5-6683-C7979EF0EA82}"/>
              </a:ext>
            </a:extLst>
          </p:cNvPr>
          <p:cNvSpPr txBox="1"/>
          <p:nvPr/>
        </p:nvSpPr>
        <p:spPr>
          <a:xfrm>
            <a:off x="880557" y="1267741"/>
            <a:ext cx="117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Motivation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0FC6E5-B555-0852-026C-3F831CA02D25}"/>
              </a:ext>
            </a:extLst>
          </p:cNvPr>
          <p:cNvSpPr txBox="1"/>
          <p:nvPr/>
        </p:nvSpPr>
        <p:spPr>
          <a:xfrm>
            <a:off x="3616563" y="2010179"/>
            <a:ext cx="4403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spc="-6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자율주행을 할 때 얼마나 세밀하게 </a:t>
            </a:r>
            <a:r>
              <a:rPr kumimoji="1" lang="ko-KR" altLang="en-US" sz="2000" spc="-60" dirty="0" err="1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봐야할까</a:t>
            </a:r>
            <a:r>
              <a:rPr kumimoji="1" lang="en-US" altLang="ko-KR" sz="2000" spc="-6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3662BD-94A3-6DA4-653B-0FA714ABDF5D}"/>
              </a:ext>
            </a:extLst>
          </p:cNvPr>
          <p:cNvSpPr txBox="1"/>
          <p:nvPr/>
        </p:nvSpPr>
        <p:spPr>
          <a:xfrm>
            <a:off x="9726009" y="417249"/>
            <a:ext cx="21836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241124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pic>
        <p:nvPicPr>
          <p:cNvPr id="2" name="그래픽 1" descr="조금 굽은 화살표 단색으로 채워진">
            <a:extLst>
              <a:ext uri="{FF2B5EF4-FFF2-40B4-BE49-F238E27FC236}">
                <a16:creationId xmlns:a16="http://schemas.microsoft.com/office/drawing/2014/main" id="{C37D129C-1A9B-6E1C-3D1A-42E46EC53D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9915855">
            <a:off x="6309426" y="3473083"/>
            <a:ext cx="1335995" cy="701570"/>
          </a:xfrm>
          <a:prstGeom prst="rect">
            <a:avLst/>
          </a:prstGeom>
        </p:spPr>
      </p:pic>
      <p:pic>
        <p:nvPicPr>
          <p:cNvPr id="5" name="그래픽 4" descr="조금 굽은 화살표 단색으로 채워진">
            <a:extLst>
              <a:ext uri="{FF2B5EF4-FFF2-40B4-BE49-F238E27FC236}">
                <a16:creationId xmlns:a16="http://schemas.microsoft.com/office/drawing/2014/main" id="{DA844025-D9C7-7CCE-40F8-AAD228BD10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539897">
            <a:off x="6168129" y="4477908"/>
            <a:ext cx="2148319" cy="7015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5BC4267-6940-7E88-E2B0-75FBF7290861}"/>
              </a:ext>
            </a:extLst>
          </p:cNvPr>
          <p:cNvSpPr txBox="1"/>
          <p:nvPr/>
        </p:nvSpPr>
        <p:spPr>
          <a:xfrm>
            <a:off x="6687506" y="3343120"/>
            <a:ext cx="39909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500" spc="-60" dirty="0">
                <a:solidFill>
                  <a:srgbClr val="00B05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91705C-BFF7-7986-7026-8D4900736FFC}"/>
              </a:ext>
            </a:extLst>
          </p:cNvPr>
          <p:cNvSpPr txBox="1"/>
          <p:nvPr/>
        </p:nvSpPr>
        <p:spPr>
          <a:xfrm>
            <a:off x="6821442" y="4836848"/>
            <a:ext cx="36657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500" spc="-60" dirty="0">
                <a:solidFill>
                  <a:srgbClr val="FF000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X</a:t>
            </a:r>
          </a:p>
        </p:txBody>
      </p:sp>
      <p:pic>
        <p:nvPicPr>
          <p:cNvPr id="15" name="그래픽 14" descr="개미 단색으로 채워진">
            <a:extLst>
              <a:ext uri="{FF2B5EF4-FFF2-40B4-BE49-F238E27FC236}">
                <a16:creationId xmlns:a16="http://schemas.microsoft.com/office/drawing/2014/main" id="{5EBDF8D5-4220-08D8-B980-C39EDB2A16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31825" y="3108221"/>
            <a:ext cx="392690" cy="392690"/>
          </a:xfrm>
          <a:prstGeom prst="rect">
            <a:avLst/>
          </a:prstGeom>
        </p:spPr>
      </p:pic>
      <p:pic>
        <p:nvPicPr>
          <p:cNvPr id="17" name="그래픽 16" descr="강아지 단색으로 채워진">
            <a:extLst>
              <a:ext uri="{FF2B5EF4-FFF2-40B4-BE49-F238E27FC236}">
                <a16:creationId xmlns:a16="http://schemas.microsoft.com/office/drawing/2014/main" id="{31B39D53-D7C1-596A-8C6C-FE1205B557D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267496" y="4666786"/>
            <a:ext cx="1346961" cy="1390715"/>
          </a:xfrm>
          <a:prstGeom prst="rect">
            <a:avLst/>
          </a:prstGeom>
        </p:spPr>
      </p:pic>
      <p:pic>
        <p:nvPicPr>
          <p:cNvPr id="22" name="그래픽 21" descr="자동차 단색으로 채워진">
            <a:extLst>
              <a:ext uri="{FF2B5EF4-FFF2-40B4-BE49-F238E27FC236}">
                <a16:creationId xmlns:a16="http://schemas.microsoft.com/office/drawing/2014/main" id="{F2F529EA-3BEA-BBD0-810E-371AF20CCB9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265212" y="2212528"/>
            <a:ext cx="3669520" cy="366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2274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1D826452-0E22-A616-A4EA-4097C2D59C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4375507"/>
              </p:ext>
            </p:extLst>
          </p:nvPr>
        </p:nvGraphicFramePr>
        <p:xfrm>
          <a:off x="5591173" y="2385422"/>
          <a:ext cx="5562600" cy="398042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56260">
                  <a:extLst>
                    <a:ext uri="{9D8B030D-6E8A-4147-A177-3AD203B41FA5}">
                      <a16:colId xmlns:a16="http://schemas.microsoft.com/office/drawing/2014/main" val="1061763053"/>
                    </a:ext>
                  </a:extLst>
                </a:gridCol>
                <a:gridCol w="556260">
                  <a:extLst>
                    <a:ext uri="{9D8B030D-6E8A-4147-A177-3AD203B41FA5}">
                      <a16:colId xmlns:a16="http://schemas.microsoft.com/office/drawing/2014/main" val="2110759188"/>
                    </a:ext>
                  </a:extLst>
                </a:gridCol>
                <a:gridCol w="556260">
                  <a:extLst>
                    <a:ext uri="{9D8B030D-6E8A-4147-A177-3AD203B41FA5}">
                      <a16:colId xmlns:a16="http://schemas.microsoft.com/office/drawing/2014/main" val="1593991572"/>
                    </a:ext>
                  </a:extLst>
                </a:gridCol>
                <a:gridCol w="556260">
                  <a:extLst>
                    <a:ext uri="{9D8B030D-6E8A-4147-A177-3AD203B41FA5}">
                      <a16:colId xmlns:a16="http://schemas.microsoft.com/office/drawing/2014/main" val="2940134216"/>
                    </a:ext>
                  </a:extLst>
                </a:gridCol>
                <a:gridCol w="556260">
                  <a:extLst>
                    <a:ext uri="{9D8B030D-6E8A-4147-A177-3AD203B41FA5}">
                      <a16:colId xmlns:a16="http://schemas.microsoft.com/office/drawing/2014/main" val="3947991070"/>
                    </a:ext>
                  </a:extLst>
                </a:gridCol>
                <a:gridCol w="556260">
                  <a:extLst>
                    <a:ext uri="{9D8B030D-6E8A-4147-A177-3AD203B41FA5}">
                      <a16:colId xmlns:a16="http://schemas.microsoft.com/office/drawing/2014/main" val="1041372850"/>
                    </a:ext>
                  </a:extLst>
                </a:gridCol>
                <a:gridCol w="556260">
                  <a:extLst>
                    <a:ext uri="{9D8B030D-6E8A-4147-A177-3AD203B41FA5}">
                      <a16:colId xmlns:a16="http://schemas.microsoft.com/office/drawing/2014/main" val="4243729384"/>
                    </a:ext>
                  </a:extLst>
                </a:gridCol>
                <a:gridCol w="556260">
                  <a:extLst>
                    <a:ext uri="{9D8B030D-6E8A-4147-A177-3AD203B41FA5}">
                      <a16:colId xmlns:a16="http://schemas.microsoft.com/office/drawing/2014/main" val="3517669460"/>
                    </a:ext>
                  </a:extLst>
                </a:gridCol>
                <a:gridCol w="556260">
                  <a:extLst>
                    <a:ext uri="{9D8B030D-6E8A-4147-A177-3AD203B41FA5}">
                      <a16:colId xmlns:a16="http://schemas.microsoft.com/office/drawing/2014/main" val="1261624629"/>
                    </a:ext>
                  </a:extLst>
                </a:gridCol>
                <a:gridCol w="556260">
                  <a:extLst>
                    <a:ext uri="{9D8B030D-6E8A-4147-A177-3AD203B41FA5}">
                      <a16:colId xmlns:a16="http://schemas.microsoft.com/office/drawing/2014/main" val="3767662074"/>
                    </a:ext>
                  </a:extLst>
                </a:gridCol>
              </a:tblGrid>
              <a:tr h="49755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9567361"/>
                  </a:ext>
                </a:extLst>
              </a:tr>
              <a:tr h="497553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745107"/>
                  </a:ext>
                </a:extLst>
              </a:tr>
              <a:tr h="497553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4331308"/>
                  </a:ext>
                </a:extLst>
              </a:tr>
              <a:tr h="497553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1686546"/>
                  </a:ext>
                </a:extLst>
              </a:tr>
              <a:tr h="497553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highlight>
                          <a:srgbClr val="FF00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4726671"/>
                  </a:ext>
                </a:extLst>
              </a:tr>
              <a:tr h="497553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8721006"/>
                  </a:ext>
                </a:extLst>
              </a:tr>
              <a:tr h="497553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FF0000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FF0000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2656235"/>
                  </a:ext>
                </a:extLst>
              </a:tr>
              <a:tr h="49755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4433773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1E2B4356-4D86-35BF-6F73-CF54EF3E247D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76AC6B-B308-3F99-0843-705B8C36E7D3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6F7202-3C9E-D960-3943-C85D4A143969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BF1BEE-70F5-66CC-6A88-21515F6219EF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D43CFE-5F82-BBD5-6683-C7979EF0EA82}"/>
              </a:ext>
            </a:extLst>
          </p:cNvPr>
          <p:cNvSpPr txBox="1"/>
          <p:nvPr/>
        </p:nvSpPr>
        <p:spPr>
          <a:xfrm>
            <a:off x="880557" y="1267741"/>
            <a:ext cx="2228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Occupancy </a:t>
            </a:r>
            <a:r>
              <a:rPr kumimoji="1" lang="en-US" altLang="en-US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Map이란</a:t>
            </a:r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?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C668C4-6148-D4A4-D63E-E742B1734DD8}"/>
              </a:ext>
            </a:extLst>
          </p:cNvPr>
          <p:cNvSpPr txBox="1"/>
          <p:nvPr/>
        </p:nvSpPr>
        <p:spPr>
          <a:xfrm>
            <a:off x="880557" y="742224"/>
            <a:ext cx="28139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2D Occupancy Map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FE6B6E-7696-D3C4-B86C-D09ECECBA545}"/>
              </a:ext>
            </a:extLst>
          </p:cNvPr>
          <p:cNvSpPr txBox="1"/>
          <p:nvPr/>
        </p:nvSpPr>
        <p:spPr>
          <a:xfrm>
            <a:off x="880557" y="1860848"/>
            <a:ext cx="7844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2D 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또는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3D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공간에서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특정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영역이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비어있는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지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아닌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지를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나타내는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데이터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구조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pic>
        <p:nvPicPr>
          <p:cNvPr id="40" name="그래픽 39" descr="조금 굽은 화살표 단색으로 채워진">
            <a:extLst>
              <a:ext uri="{FF2B5EF4-FFF2-40B4-BE49-F238E27FC236}">
                <a16:creationId xmlns:a16="http://schemas.microsoft.com/office/drawing/2014/main" id="{846C3655-CC7E-E8AF-54AC-7E3D00464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9915855">
            <a:off x="6309426" y="3473083"/>
            <a:ext cx="1335995" cy="701570"/>
          </a:xfrm>
          <a:prstGeom prst="rect">
            <a:avLst/>
          </a:prstGeom>
        </p:spPr>
      </p:pic>
      <p:pic>
        <p:nvPicPr>
          <p:cNvPr id="41" name="그래픽 40" descr="조금 굽은 화살표 단색으로 채워진">
            <a:extLst>
              <a:ext uri="{FF2B5EF4-FFF2-40B4-BE49-F238E27FC236}">
                <a16:creationId xmlns:a16="http://schemas.microsoft.com/office/drawing/2014/main" id="{FF07432B-58A4-BCD3-6AE1-F44E77AE33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539897">
            <a:off x="6168129" y="4477908"/>
            <a:ext cx="2148319" cy="701570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77F381AA-400E-8FAD-913B-BE786D97AB98}"/>
              </a:ext>
            </a:extLst>
          </p:cNvPr>
          <p:cNvSpPr txBox="1"/>
          <p:nvPr/>
        </p:nvSpPr>
        <p:spPr>
          <a:xfrm>
            <a:off x="6687506" y="3343120"/>
            <a:ext cx="39909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500" spc="-60" dirty="0">
                <a:solidFill>
                  <a:srgbClr val="00B05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O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5B6E925-BFBE-4A19-E672-F2A624E926B1}"/>
              </a:ext>
            </a:extLst>
          </p:cNvPr>
          <p:cNvSpPr txBox="1"/>
          <p:nvPr/>
        </p:nvSpPr>
        <p:spPr>
          <a:xfrm>
            <a:off x="6821442" y="4836848"/>
            <a:ext cx="36657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500" spc="-60" dirty="0">
                <a:solidFill>
                  <a:srgbClr val="FF000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X</a:t>
            </a:r>
          </a:p>
        </p:txBody>
      </p:sp>
      <p:pic>
        <p:nvPicPr>
          <p:cNvPr id="44" name="그래픽 43" descr="개미 단색으로 채워진">
            <a:extLst>
              <a:ext uri="{FF2B5EF4-FFF2-40B4-BE49-F238E27FC236}">
                <a16:creationId xmlns:a16="http://schemas.microsoft.com/office/drawing/2014/main" id="{E22C3DE6-A663-2213-AD1F-4E69AD6501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31825" y="3108221"/>
            <a:ext cx="392690" cy="392690"/>
          </a:xfrm>
          <a:prstGeom prst="rect">
            <a:avLst/>
          </a:prstGeom>
        </p:spPr>
      </p:pic>
      <p:pic>
        <p:nvPicPr>
          <p:cNvPr id="45" name="그래픽 44" descr="강아지 단색으로 채워진">
            <a:extLst>
              <a:ext uri="{FF2B5EF4-FFF2-40B4-BE49-F238E27FC236}">
                <a16:creationId xmlns:a16="http://schemas.microsoft.com/office/drawing/2014/main" id="{6D3BC178-F607-5D06-FB5B-43871D0C216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267496" y="4666786"/>
            <a:ext cx="1346961" cy="1390715"/>
          </a:xfrm>
          <a:prstGeom prst="rect">
            <a:avLst/>
          </a:prstGeom>
        </p:spPr>
      </p:pic>
      <p:pic>
        <p:nvPicPr>
          <p:cNvPr id="46" name="그래픽 45" descr="자동차 단색으로 채워진">
            <a:extLst>
              <a:ext uri="{FF2B5EF4-FFF2-40B4-BE49-F238E27FC236}">
                <a16:creationId xmlns:a16="http://schemas.microsoft.com/office/drawing/2014/main" id="{8E92EE76-9541-97AA-5032-B47180561D3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265212" y="2212528"/>
            <a:ext cx="3669520" cy="366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117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E3CD7C8-B272-5602-DD6F-6C8836285E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C74374-EA70-5DB6-32A1-940F9F9B2B26}"/>
              </a:ext>
            </a:extLst>
          </p:cNvPr>
          <p:cNvSpPr txBox="1"/>
          <p:nvPr/>
        </p:nvSpPr>
        <p:spPr>
          <a:xfrm>
            <a:off x="8156325" y="316961"/>
            <a:ext cx="3902350" cy="9248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R" sz="59500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1</a:t>
            </a:r>
            <a:endParaRPr kumimoji="1" lang="ko-KR" altLang="en-US" sz="59500" spc="-6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DDA993-FBB2-9D04-5FF6-32E5DB5EF685}"/>
              </a:ext>
            </a:extLst>
          </p:cNvPr>
          <p:cNvSpPr txBox="1"/>
          <p:nvPr/>
        </p:nvSpPr>
        <p:spPr>
          <a:xfrm>
            <a:off x="9676316" y="417249"/>
            <a:ext cx="22333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241124 </a:t>
            </a:r>
            <a:r>
              <a:rPr kumimoji="1" lang="ko-KR" altLang="en-US" sz="1600" b="1" dirty="0">
                <a:solidFill>
                  <a:schemeClr val="bg1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  <a:endParaRPr kumimoji="1" lang="ko-Kore-US" altLang="en-US" sz="16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E7BD3C-073A-CBA0-D033-5BD2C9806AFB}"/>
              </a:ext>
            </a:extLst>
          </p:cNvPr>
          <p:cNvSpPr txBox="1"/>
          <p:nvPr/>
        </p:nvSpPr>
        <p:spPr>
          <a:xfrm>
            <a:off x="1080867" y="4375140"/>
            <a:ext cx="7672608" cy="934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en-US" altLang="ko-KR" sz="4800" b="1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2D Occupancy Map </a:t>
            </a:r>
            <a:r>
              <a:rPr kumimoji="1" lang="en-US" altLang="ko-KR" sz="4800" b="1" spc="-60" dirty="0" err="1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만들기</a:t>
            </a:r>
            <a:endParaRPr kumimoji="1" lang="en-US" altLang="ko-KR" sz="4800" b="1" spc="-6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5295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E2B4356-4D86-35BF-6F73-CF54EF3E247D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76AC6B-B308-3F99-0843-705B8C36E7D3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6F7202-3C9E-D960-3943-C85D4A143969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BF1BEE-70F5-66CC-6A88-21515F6219EF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D43CFE-5F82-BBD5-6683-C7979EF0EA82}"/>
              </a:ext>
            </a:extLst>
          </p:cNvPr>
          <p:cNvSpPr txBox="1"/>
          <p:nvPr/>
        </p:nvSpPr>
        <p:spPr>
          <a:xfrm>
            <a:off x="880557" y="1267741"/>
            <a:ext cx="997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전체</a:t>
            </a:r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en-US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과정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5F609D-5DF3-34F3-0A89-55A7AD751440}"/>
              </a:ext>
            </a:extLst>
          </p:cNvPr>
          <p:cNvSpPr txBox="1"/>
          <p:nvPr/>
        </p:nvSpPr>
        <p:spPr>
          <a:xfrm>
            <a:off x="880557" y="742224"/>
            <a:ext cx="3656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2D Occupancy Map </a:t>
            </a:r>
            <a:r>
              <a:rPr kumimoji="1" lang="en-US" altLang="en-US" sz="2400" spc="-60" dirty="0" err="1">
                <a:latin typeface="Pretendard Medium" panose="02000503000000020004" pitchFamily="2" charset="-127"/>
                <a:ea typeface="Pretendard Medium" panose="02000503000000020004" pitchFamily="2" charset="-127"/>
              </a:rPr>
              <a:t>만들기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1171312-806C-5E4A-FA95-26B378B620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8790"/>
          <a:stretch/>
        </p:blipFill>
        <p:spPr>
          <a:xfrm>
            <a:off x="2019300" y="1876425"/>
            <a:ext cx="8153400" cy="24288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73C5381-654F-25CB-B663-09CD50B7C3B4}"/>
              </a:ext>
            </a:extLst>
          </p:cNvPr>
          <p:cNvSpPr txBox="1"/>
          <p:nvPr/>
        </p:nvSpPr>
        <p:spPr>
          <a:xfrm>
            <a:off x="880557" y="4812896"/>
            <a:ext cx="84920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Step 1.  Depth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Map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생성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Step 2. Depth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Map과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Camera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Intrinsics를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이용해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Pseudo LiDAR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생성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Step 3. Pseudo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LiDAR로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2D Occupancy Map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생성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0989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E2B4356-4D86-35BF-6F73-CF54EF3E247D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76AC6B-B308-3F99-0843-705B8C36E7D3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6F7202-3C9E-D960-3943-C85D4A143969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BF1BEE-70F5-66CC-6A88-21515F6219EF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D43CFE-5F82-BBD5-6683-C7979EF0EA82}"/>
              </a:ext>
            </a:extLst>
          </p:cNvPr>
          <p:cNvSpPr txBox="1"/>
          <p:nvPr/>
        </p:nvSpPr>
        <p:spPr>
          <a:xfrm>
            <a:off x="880557" y="1267741"/>
            <a:ext cx="1669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Depth Map </a:t>
            </a:r>
            <a:r>
              <a:rPr kumimoji="1" lang="en-US" altLang="ko-KR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생성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3FC981-DB7F-058F-18BF-AB404E5C69F9}"/>
              </a:ext>
            </a:extLst>
          </p:cNvPr>
          <p:cNvSpPr txBox="1"/>
          <p:nvPr/>
        </p:nvSpPr>
        <p:spPr>
          <a:xfrm>
            <a:off x="880557" y="742224"/>
            <a:ext cx="3656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2D Occupancy Map </a:t>
            </a:r>
            <a:r>
              <a:rPr kumimoji="1" lang="en-US" altLang="en-US" sz="2400" spc="-60" dirty="0" err="1">
                <a:latin typeface="Pretendard Medium" panose="02000503000000020004" pitchFamily="2" charset="-127"/>
                <a:ea typeface="Pretendard Medium" panose="02000503000000020004" pitchFamily="2" charset="-127"/>
              </a:rPr>
              <a:t>만들기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1604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E2B4356-4D86-35BF-6F73-CF54EF3E247D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76AC6B-B308-3F99-0843-705B8C36E7D3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6F7202-3C9E-D960-3943-C85D4A143969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BF1BEE-70F5-66CC-6A88-21515F6219EF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D43CFE-5F82-BBD5-6683-C7979EF0EA82}"/>
              </a:ext>
            </a:extLst>
          </p:cNvPr>
          <p:cNvSpPr txBox="1"/>
          <p:nvPr/>
        </p:nvSpPr>
        <p:spPr>
          <a:xfrm>
            <a:off x="880557" y="1267741"/>
            <a:ext cx="1957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Pseudo LiDAR </a:t>
            </a:r>
            <a:r>
              <a:rPr kumimoji="1" lang="en-US" altLang="en-US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생성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02E204-E194-B2EC-536A-B8736AF1AC8C}"/>
              </a:ext>
            </a:extLst>
          </p:cNvPr>
          <p:cNvSpPr txBox="1"/>
          <p:nvPr/>
        </p:nvSpPr>
        <p:spPr>
          <a:xfrm>
            <a:off x="880557" y="742224"/>
            <a:ext cx="3656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2D Occupancy Map </a:t>
            </a:r>
            <a:r>
              <a:rPr kumimoji="1" lang="en-US" altLang="en-US" sz="2400" spc="-60" dirty="0" err="1">
                <a:latin typeface="Pretendard Medium" panose="02000503000000020004" pitchFamily="2" charset="-127"/>
                <a:ea typeface="Pretendard Medium" panose="02000503000000020004" pitchFamily="2" charset="-127"/>
              </a:rPr>
              <a:t>만들기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4626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E2B4356-4D86-35BF-6F73-CF54EF3E247D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76AC6B-B308-3F99-0843-705B8C36E7D3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6F7202-3C9E-D960-3943-C85D4A143969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BF1BEE-70F5-66CC-6A88-21515F6219EF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D43CFE-5F82-BBD5-6683-C7979EF0EA82}"/>
              </a:ext>
            </a:extLst>
          </p:cNvPr>
          <p:cNvSpPr txBox="1"/>
          <p:nvPr/>
        </p:nvSpPr>
        <p:spPr>
          <a:xfrm>
            <a:off x="880557" y="1267741"/>
            <a:ext cx="2502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2D Occupancy Map </a:t>
            </a:r>
            <a:r>
              <a:rPr kumimoji="1" lang="en-US" altLang="ko-KR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생성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9E634D-E079-50E0-42B5-8D6224FD5A54}"/>
              </a:ext>
            </a:extLst>
          </p:cNvPr>
          <p:cNvSpPr txBox="1"/>
          <p:nvPr/>
        </p:nvSpPr>
        <p:spPr>
          <a:xfrm>
            <a:off x="880557" y="742224"/>
            <a:ext cx="28139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2D Occupancy Map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737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kumimoji="1" spc="-60" dirty="0" smtClean="0">
            <a:latin typeface="Noto Sans CJK KR DemiLight" panose="020B0400000000000000" pitchFamily="34" charset="-128"/>
            <a:ea typeface="Noto Sans CJK KR DemiLight" panose="020B0400000000000000" pitchFamily="34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6546</TotalTime>
  <Words>246</Words>
  <Application>Microsoft Office PowerPoint</Application>
  <PresentationFormat>와이드스크린</PresentationFormat>
  <Paragraphs>53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2" baseType="lpstr">
      <vt:lpstr>Pretendard SemiBold</vt:lpstr>
      <vt:lpstr>Calibri Light</vt:lpstr>
      <vt:lpstr>Pretendard Medium</vt:lpstr>
      <vt:lpstr>Pretendard Black</vt:lpstr>
      <vt:lpstr>Pretendard</vt:lpstr>
      <vt:lpstr>Poppins</vt:lpstr>
      <vt:lpstr>Calibri</vt:lpstr>
      <vt:lpstr>Arial</vt:lpstr>
      <vt:lpstr>Pretendard Thin</vt:lpstr>
      <vt:lpstr>Pretendard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이성배</dc:creator>
  <cp:lastModifiedBy>윤성호</cp:lastModifiedBy>
  <cp:revision>164</cp:revision>
  <dcterms:created xsi:type="dcterms:W3CDTF">2022-06-26T03:47:52Z</dcterms:created>
  <dcterms:modified xsi:type="dcterms:W3CDTF">2024-11-24T17:34:12Z</dcterms:modified>
</cp:coreProperties>
</file>

<file path=docProps/thumbnail.jpeg>
</file>